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39"/>
  </p:notesMasterIdLst>
  <p:handoutMasterIdLst>
    <p:handoutMasterId r:id="rId40"/>
  </p:handoutMasterIdLst>
  <p:sldIdLst>
    <p:sldId id="1269" r:id="rId2"/>
    <p:sldId id="1271" r:id="rId3"/>
    <p:sldId id="1270" r:id="rId4"/>
    <p:sldId id="1272" r:id="rId5"/>
    <p:sldId id="1273" r:id="rId6"/>
    <p:sldId id="1276" r:id="rId7"/>
    <p:sldId id="1275" r:id="rId8"/>
    <p:sldId id="1274" r:id="rId9"/>
    <p:sldId id="1277" r:id="rId10"/>
    <p:sldId id="1278" r:id="rId11"/>
    <p:sldId id="1279" r:id="rId12"/>
    <p:sldId id="1280" r:id="rId13"/>
    <p:sldId id="1282" r:id="rId14"/>
    <p:sldId id="1291" r:id="rId15"/>
    <p:sldId id="1292" r:id="rId16"/>
    <p:sldId id="1294" r:id="rId17"/>
    <p:sldId id="1293" r:id="rId18"/>
    <p:sldId id="1295" r:id="rId19"/>
    <p:sldId id="1297" r:id="rId20"/>
    <p:sldId id="1296" r:id="rId21"/>
    <p:sldId id="1298" r:id="rId22"/>
    <p:sldId id="1286" r:id="rId23"/>
    <p:sldId id="1285" r:id="rId24"/>
    <p:sldId id="1283" r:id="rId25"/>
    <p:sldId id="1284" r:id="rId26"/>
    <p:sldId id="1300" r:id="rId27"/>
    <p:sldId id="1301" r:id="rId28"/>
    <p:sldId id="1305" r:id="rId29"/>
    <p:sldId id="1306" r:id="rId30"/>
    <p:sldId id="1304" r:id="rId31"/>
    <p:sldId id="1308" r:id="rId32"/>
    <p:sldId id="1307" r:id="rId33"/>
    <p:sldId id="1287" r:id="rId34"/>
    <p:sldId id="1288" r:id="rId35"/>
    <p:sldId id="1289" r:id="rId36"/>
    <p:sldId id="1290" r:id="rId37"/>
    <p:sldId id="340" r:id="rId38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278" y="62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57768" y="2421670"/>
            <a:ext cx="9276463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大型語言模型 </a:t>
            </a:r>
            <a:r>
              <a:rPr kumimoji="1" lang="en-US" altLang="zh-TW" sz="5400" b="1" dirty="0" err="1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LoRA</a:t>
            </a:r>
            <a:r>
              <a:rPr kumimoji="1" lang="en-US" altLang="zh-TW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 </a:t>
            </a: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微調訓練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CD95-BA59-58EF-0128-C7F4B10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AF8A-0501-A4DC-F695-02F2303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(Low-Rank Adaptation)</a:t>
            </a:r>
            <a:r>
              <a:rPr lang="zh-TW" altLang="en-US" dirty="0">
                <a:latin typeface="微軟正黑體" panose="020B0604030504040204" pitchFamily="34" charset="-120"/>
              </a:rPr>
              <a:t>？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4850C8-598F-FD1E-6C64-AB507492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是一種</a:t>
            </a:r>
            <a:r>
              <a:rPr lang="zh-TW" altLang="en-US" b="1" dirty="0">
                <a:latin typeface="微軟正黑體" panose="020B0604030504040204" pitchFamily="34" charset="-120"/>
              </a:rPr>
              <a:t>低秩適應微調技術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在不改變原始模型參數的前提下，引入少量可訓練參數。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適用於</a:t>
            </a:r>
            <a:r>
              <a:rPr lang="zh-TW" altLang="en-US" b="1" dirty="0">
                <a:latin typeface="微軟正黑體" panose="020B0604030504040204" pitchFamily="34" charset="-120"/>
              </a:rPr>
              <a:t>大型語言模型</a:t>
            </a:r>
            <a:r>
              <a:rPr lang="en-US" altLang="zh-TW" b="1" dirty="0">
                <a:latin typeface="微軟正黑體" panose="020B0604030504040204" pitchFamily="34" charset="-120"/>
              </a:rPr>
              <a:t>(LLM) </a:t>
            </a:r>
            <a:r>
              <a:rPr lang="zh-TW" altLang="en-US" dirty="0">
                <a:latin typeface="微軟正黑體" panose="020B0604030504040204" pitchFamily="34" charset="-120"/>
              </a:rPr>
              <a:t>微調。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解決問題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降地計算需求：</a:t>
            </a:r>
            <a:r>
              <a:rPr lang="zh-TW" altLang="en-US" dirty="0">
                <a:latin typeface="微軟正黑體" panose="020B0604030504040204" pitchFamily="34" charset="-120"/>
              </a:rPr>
              <a:t>大型模型參數太多，完整微調資源需求大。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節省時間成本：</a:t>
            </a:r>
            <a:r>
              <a:rPr lang="zh-TW" altLang="en-US" dirty="0">
                <a:latin typeface="微軟正黑體" panose="020B0604030504040204" pitchFamily="34" charset="-120"/>
              </a:rPr>
              <a:t>只訓練部分參數，節省成本與時間。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174E6-1F2B-2340-2589-0EC35A9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DC54-A1C2-E293-44CA-D0A6C8F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6C73D-A24F-DB30-7351-1A5D08A7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初始化：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計算 </a:t>
                </a:r>
                <a:r>
                  <a:rPr lang="en-US" altLang="zh-TW" b="1" dirty="0" err="1">
                    <a:latin typeface="微軟正黑體" panose="020B0604030504040204" pitchFamily="34" charset="-120"/>
                  </a:rPr>
                  <a:t>LoRA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參數：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altLang="zh-TW" dirty="0"/>
                </a:b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zh-TW" altLang="en-US" b="1" dirty="0"/>
                  <a:t>最終輸出：</a:t>
                </a:r>
                <a:endParaRPr lang="en-US" altLang="zh-TW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  <a:blipFill>
                <a:blip r:embed="rId2"/>
                <a:stretch>
                  <a:fillRect l="-2329" t="-2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9ACE1-AD54-27E0-CB16-6A8516C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743" y="6356955"/>
            <a:ext cx="2743200" cy="365125"/>
          </a:xfrm>
        </p:spPr>
        <p:txBody>
          <a:bodyPr/>
          <a:lstStyle/>
          <a:p>
            <a:fld id="{11A71E4D-F64C-44C6-8E7A-46240258AB5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6CD964-61EB-C5F9-06F0-F88E4AF0A024}"/>
              </a:ext>
            </a:extLst>
          </p:cNvPr>
          <p:cNvSpPr txBox="1"/>
          <p:nvPr/>
        </p:nvSpPr>
        <p:spPr>
          <a:xfrm>
            <a:off x="377530" y="6247015"/>
            <a:ext cx="607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</a:t>
            </a:r>
            <a:r>
              <a:rPr lang="en-US" altLang="zh-TW" dirty="0" err="1"/>
              <a:t>blog.philip-huang.tech</a:t>
            </a:r>
            <a:r>
              <a:rPr lang="en-US" altLang="zh-TW" dirty="0"/>
              <a:t>/?page=</a:t>
            </a:r>
            <a:r>
              <a:rPr lang="en-US" altLang="zh-TW" dirty="0" err="1"/>
              <a:t>peft</a:t>
            </a:r>
            <a:r>
              <a:rPr lang="en-US" altLang="zh-TW" dirty="0"/>
              <a:t>-overview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29FC-C530-35ED-F379-941AFD6E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4" y="1500963"/>
            <a:ext cx="6042902" cy="44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1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644-D869-17DF-5BF2-CA3F3B79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C233A-ACEE-17D9-2B7B-688E5762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微調任務中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的應用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4A84C7-CED9-59E1-2DCB-B930F0E5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8422"/>
            <a:ext cx="3048000" cy="3928592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注意力矩陣微調：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查詢（</a:t>
            </a:r>
            <a:r>
              <a:rPr lang="en-US" altLang="zh-TW" dirty="0">
                <a:latin typeface="微軟正黑體" panose="020B0604030504040204" pitchFamily="34" charset="-120"/>
              </a:rPr>
              <a:t>Query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鍵（</a:t>
            </a:r>
            <a:r>
              <a:rPr lang="en-US" altLang="zh-TW" dirty="0">
                <a:latin typeface="微軟正黑體" panose="020B0604030504040204" pitchFamily="34" charset="-120"/>
              </a:rPr>
              <a:t>Key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值（</a:t>
            </a:r>
            <a:r>
              <a:rPr lang="en-US" altLang="zh-TW" dirty="0">
                <a:latin typeface="微軟正黑體" panose="020B0604030504040204" pitchFamily="34" charset="-120"/>
              </a:rPr>
              <a:t>Value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2F4C1-0AC1-443A-5BA9-482FB3B6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FBE856-656F-59C2-C928-BCC81031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69551"/>
            <a:ext cx="8025168" cy="35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253B-3F6E-5802-822E-66086E31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213B-6A00-52E3-4A92-AC54A34D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的 </a:t>
            </a:r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73335F-2F0C-48AD-260E-7094A6E1F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8C489-944B-BEA7-CDB5-38B2AB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0AB4-0BFD-73DF-3F67-C4428C1D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2B291-3220-2826-B0DD-1392C30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r>
              <a:rPr lang="zh-TW" altLang="en-US" dirty="0">
                <a:latin typeface="微軟正黑體" panose="020B0604030504040204" pitchFamily="34" charset="-120"/>
              </a:rPr>
              <a:t> 作用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AA772-AE3F-26F8-A24F-016406BE7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69497"/>
          </a:xfrm>
        </p:spPr>
        <p:txBody>
          <a:bodyPr vert="horz"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分詞演算法：</a:t>
            </a:r>
            <a:r>
              <a:rPr lang="en-US" altLang="zh-TW" dirty="0">
                <a:latin typeface="微軟正黑體" panose="020B0604030504040204" pitchFamily="34" charset="-120"/>
              </a:rPr>
              <a:t>BPE (Byte Pair Encoding) </a:t>
            </a:r>
            <a:r>
              <a:rPr lang="zh-TW" altLang="en-US" dirty="0">
                <a:latin typeface="微軟正黑體" panose="020B0604030504040204" pitchFamily="34" charset="-120"/>
              </a:rPr>
              <a:t>子詞切分。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詞彙表映射：</a:t>
            </a:r>
            <a:r>
              <a:rPr lang="zh-TW" altLang="en-US" dirty="0">
                <a:latin typeface="微軟正黑體" panose="020B0604030504040204" pitchFamily="34" charset="-120"/>
              </a:rPr>
              <a:t>將詞彙轉換為唯一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特殊 </a:t>
            </a:r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處理：</a:t>
            </a:r>
            <a:r>
              <a:rPr lang="en-US" altLang="zh-TW" dirty="0">
                <a:latin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</a:rPr>
              <a:t>bos</a:t>
            </a:r>
            <a:r>
              <a:rPr lang="en-US" altLang="zh-TW" dirty="0">
                <a:latin typeface="微軟正黑體" panose="020B0604030504040204" pitchFamily="34" charset="-120"/>
              </a:rPr>
              <a:t>&gt;, &lt;</a:t>
            </a:r>
            <a:r>
              <a:rPr lang="en-US" altLang="zh-TW" dirty="0" err="1">
                <a:latin typeface="微軟正黑體" panose="020B0604030504040204" pitchFamily="34" charset="-120"/>
              </a:rPr>
              <a:t>eos</a:t>
            </a:r>
            <a:r>
              <a:rPr lang="en-US" altLang="zh-TW" dirty="0">
                <a:latin typeface="微軟正黑體" panose="020B0604030504040204" pitchFamily="34" charset="-120"/>
              </a:rPr>
              <a:t>&gt;, &lt;pad&gt;</a:t>
            </a:r>
            <a:r>
              <a:rPr lang="zh-TW" altLang="en-US" dirty="0">
                <a:latin typeface="微軟正黑體" panose="020B0604030504040204" pitchFamily="34" charset="-120"/>
              </a:rPr>
              <a:t>等。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注意力遮罩：</a:t>
            </a:r>
            <a:r>
              <a:rPr lang="zh-TW" altLang="en-US" dirty="0">
                <a:latin typeface="微軟正黑體" panose="020B0604030504040204" pitchFamily="34" charset="-120"/>
              </a:rPr>
              <a:t>生成 </a:t>
            </a:r>
            <a:r>
              <a:rPr lang="en-US" altLang="zh-TW" dirty="0" err="1">
                <a:latin typeface="微軟正黑體" panose="020B0604030504040204" pitchFamily="34" charset="-120"/>
              </a:rPr>
              <a:t>attention_mask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陣列，那些 </a:t>
            </a:r>
            <a:r>
              <a:rPr lang="en-US" altLang="zh-TW" dirty="0">
                <a:latin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</a:rPr>
              <a:t>應該注意。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解碼</a:t>
            </a:r>
            <a:r>
              <a:rPr lang="zh-TW" altLang="en-US" dirty="0">
                <a:latin typeface="微軟正黑體" panose="020B0604030504040204" pitchFamily="34" charset="-120"/>
              </a:rPr>
              <a:t>：將唯一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 轉換回對應詞彙。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6978-112C-3610-30EC-DEFFCC2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F7C51-769A-7F79-3FC4-4A73FA2E7181}"/>
              </a:ext>
            </a:extLst>
          </p:cNvPr>
          <p:cNvSpPr txBox="1"/>
          <p:nvPr/>
        </p:nvSpPr>
        <p:spPr>
          <a:xfrm>
            <a:off x="449690" y="6247015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BPE: https://arxiv.org/pdf/2411.08671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95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E7F9-6608-65EF-3180-5FC43533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7E084-3B59-E9C3-CB8D-B270D7C7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6FCBA-ED90-A8FC-A4F6-101EBB4D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F6F59E-1F03-898E-B04B-8350298AF372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0428C-DBE6-E3DB-D394-DA0FA8DF02B3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411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D73E-094C-1009-8A24-A32D987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23F1D-99B1-1CF5-1A22-7D1D13E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41581-1CBD-75D1-9632-A57DA629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0B051AB-0E0D-8F73-BC63-AA0071A002FC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0984DA-9E07-B5FE-421E-FF0058EBC0BA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D76C898-6D2C-671F-FE9C-3DF55D34EDC0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27390-E8C0-AB60-B6F1-40951A647287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ACD936-A447-EB25-A1ED-1EB8AC7E7F4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59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E51D-1DC0-4A6D-403F-9AC75441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41ABD-90E0-FCFA-B851-CACA69E8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1EE6E-7577-F466-7F68-2397FB4A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25D8C77-0D62-C2A6-ED82-CE3B13F0CF14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B3268C-8D6D-B767-2EBF-9904BC75220B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803510F-A6A4-B044-E1D6-50F7DBE8D40E}"/>
              </a:ext>
            </a:extLst>
          </p:cNvPr>
          <p:cNvSpPr/>
          <p:nvPr/>
        </p:nvSpPr>
        <p:spPr>
          <a:xfrm>
            <a:off x="8666922" y="3047102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EC7CEC-5B38-B529-8823-5BB40D762794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9574892-89FB-36DC-A69D-2633E67AD118}"/>
              </a:ext>
            </a:extLst>
          </p:cNvPr>
          <p:cNvSpPr/>
          <p:nvPr/>
        </p:nvSpPr>
        <p:spPr>
          <a:xfrm>
            <a:off x="8003336" y="3441004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9DB5EB-4FF9-9811-8049-AA7DEA9C3CF4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2C4ED7-F395-6361-B754-F9A2EACEAC2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B3E71-AEA7-03CA-3473-946CAB69C174}"/>
              </a:ext>
            </a:extLst>
          </p:cNvPr>
          <p:cNvSpPr txBox="1"/>
          <p:nvPr/>
        </p:nvSpPr>
        <p:spPr>
          <a:xfrm>
            <a:off x="9617483" y="4111059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21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C587-323A-10E9-257C-D9C87044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E2926-454F-2B53-1C39-C7F9260B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C8A3B-F478-3F0F-CF11-1E9C7CD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2E277A5-9A12-1BE3-28A2-6DF3D3C76144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8D1DB5-C70D-6E4B-278A-E4AC4B5CF08C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726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A18D-18EC-E91F-87DC-AD5771CF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0ACEC-3B86-F28F-CD2C-B40698CA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35DE3-DF04-E060-963A-66368FD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301936-8994-9ED2-7C96-F26506F48A0D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0E1AA0-BF7A-34E0-D816-62B8605C253F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DDA59F9-3E27-5DD2-8B70-2E9DCAA5F8B7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F96BC9-122F-9266-3E77-546A49C6AD8B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B002B7-A369-3C52-6387-FD5A4618A670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70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模型微調介紹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D1C9-D7F6-FEB3-C993-CDECED00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99DC-FA84-F93E-F573-53751997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1E7F9-BD46-E33D-E174-3B85E8B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FDDF5F-1823-A858-BEE4-E52DCCABD433}"/>
              </a:ext>
            </a:extLst>
          </p:cNvPr>
          <p:cNvSpPr/>
          <p:nvPr/>
        </p:nvSpPr>
        <p:spPr>
          <a:xfrm>
            <a:off x="8908079" y="3090474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8BF89-D6FD-A881-34DE-BB89E0EF4974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6A8367-C8FA-90C7-4FB0-FA585813A267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94F67AC-8722-C6FA-ADFC-20950D3AFA5C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B1CF150-EE0C-30D6-558C-CCEB57A3E58F}"/>
              </a:ext>
            </a:extLst>
          </p:cNvPr>
          <p:cNvSpPr/>
          <p:nvPr/>
        </p:nvSpPr>
        <p:spPr>
          <a:xfrm>
            <a:off x="7626152" y="3476268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2F087B-4E65-C9D8-7C7D-430F590969A7}"/>
              </a:ext>
            </a:extLst>
          </p:cNvPr>
          <p:cNvSpPr txBox="1"/>
          <p:nvPr/>
        </p:nvSpPr>
        <p:spPr>
          <a:xfrm>
            <a:off x="9394913" y="4136618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77BC15-17D0-2FE8-E694-A407A52567DE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9BD8E-C75C-C132-3042-E945E6616E66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65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FA3-45CD-A58C-0E87-C5395954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60BBF-4E2D-2C38-D7CE-D47EE61C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ADC11-E6B7-30E8-5CBF-F3C3F034B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FAE13-D73A-B7E4-149F-4EBB423B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469-AC78-A926-AF51-82353F95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9CF5C-3E33-597E-4F28-CB20B30C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5C361-0F0B-918F-13F9-844BE445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5E42E-7171-509C-1692-FB046E5B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2508F6-D037-4DD5-BB89-9D12CA157A84}"/>
              </a:ext>
            </a:extLst>
          </p:cNvPr>
          <p:cNvSpPr/>
          <p:nvPr/>
        </p:nvSpPr>
        <p:spPr>
          <a:xfrm>
            <a:off x="4641573" y="1690689"/>
            <a:ext cx="1113184" cy="43628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8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E2FB-2452-629F-CE48-DCB958F4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E518-39C4-6999-51B6-BBD7950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91E81-2142-83DE-A7D0-2F9CFA5B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5ADC-98F3-C9C9-FD5A-44DD5577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03D345-7772-2CF1-2938-B64D62903D4B}"/>
              </a:ext>
            </a:extLst>
          </p:cNvPr>
          <p:cNvSpPr/>
          <p:nvPr/>
        </p:nvSpPr>
        <p:spPr>
          <a:xfrm>
            <a:off x="4353339" y="2773017"/>
            <a:ext cx="1742662" cy="655983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948E98-F32B-0242-1A81-C095C29286A4}"/>
              </a:ext>
            </a:extLst>
          </p:cNvPr>
          <p:cNvSpPr/>
          <p:nvPr/>
        </p:nvSpPr>
        <p:spPr>
          <a:xfrm>
            <a:off x="6364357" y="1690688"/>
            <a:ext cx="2333137" cy="1599164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8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C113-D97F-8EB9-F040-B2041714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2013-E865-29EC-0DE7-44D9BAED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E9BD0-5DC5-BA89-4E5A-4BA4023A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7CFEE-0A86-5D87-3292-C08783D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F960AB-52AA-055C-00E8-F4705E5F1225}"/>
              </a:ext>
            </a:extLst>
          </p:cNvPr>
          <p:cNvSpPr/>
          <p:nvPr/>
        </p:nvSpPr>
        <p:spPr>
          <a:xfrm>
            <a:off x="3836504" y="4671392"/>
            <a:ext cx="2017645" cy="131196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49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C912-7AF9-A726-486C-5F6A27D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290C-AB21-1984-5010-D040491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18905-6105-3010-C6FE-3116806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3C429-9B57-44A6-F038-8BD0BB2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3D138-CC22-7574-A49E-3AD1D5D4B074}"/>
              </a:ext>
            </a:extLst>
          </p:cNvPr>
          <p:cNvSpPr/>
          <p:nvPr/>
        </p:nvSpPr>
        <p:spPr>
          <a:xfrm>
            <a:off x="4691270" y="6043780"/>
            <a:ext cx="1123122" cy="4064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40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2ED-DD90-BEA7-2184-7500460D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D307-D788-9417-8BFE-0AE59CF2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交叉</a:t>
            </a:r>
            <a:r>
              <a:rPr lang="zh-TW" altLang="en-US" dirty="0"/>
              <a:t>熵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損失函數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D3E16F-1F1B-04C9-2415-A0359CDF1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Cross-entropy</a:t>
            </a:r>
            <a:r>
              <a:rPr lang="zh-TW" altLang="en-US" dirty="0"/>
              <a:t> </a:t>
            </a:r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3513B-167E-09D1-1E96-707DE41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9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A94D-7E1D-4783-2C6E-E9A9D2E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</a:rPr>
              <a:t>(x)</a:t>
            </a:r>
            <a:r>
              <a:rPr lang="zh-TW" altLang="en-US" dirty="0">
                <a:latin typeface="微軟正黑體" panose="020B0604030504040204" pitchFamily="34" charset="-120"/>
              </a:rPr>
              <a:t> 曲線圖</a:t>
            </a:r>
            <a:r>
              <a:rPr lang="en-US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複習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27208B-5793-28C3-B078-C2C9C7281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8713304" cy="4351338"/>
          </a:xfrm>
        </p:spPr>
        <p:txBody>
          <a:bodyPr vert="horz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</a:rPr>
              <a:t> 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，結果越靠近負無限。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一些採樣：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(1.0)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(0.5) = -1.00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-3.32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89E41-2698-739E-D972-67796B7A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D6E3C0-7F17-7705-6868-F69737DF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9" y="1509549"/>
            <a:ext cx="5065786" cy="49834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3F01C9-9805-5F94-7E60-425E196EACF3}"/>
              </a:ext>
            </a:extLst>
          </p:cNvPr>
          <p:cNvSpPr txBox="1"/>
          <p:nvPr/>
        </p:nvSpPr>
        <p:spPr>
          <a:xfrm>
            <a:off x="417185" y="6356955"/>
            <a:ext cx="637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對數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https://zh.wikipedia.org/zh-tw/%E5%AF%B9%E6%95%B0</a:t>
            </a:r>
          </a:p>
        </p:txBody>
      </p:sp>
    </p:spTree>
    <p:extLst>
      <p:ext uri="{BB962C8B-B14F-4D97-AF65-F5344CB8AC3E}">
        <p14:creationId xmlns:p14="http://schemas.microsoft.com/office/powerpoint/2010/main" val="2043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EB45-6DAD-BF78-94A6-0C95C302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6118B-D13B-3EE6-BB8D-E0B1F21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可表示資料的亂度或是不確定性。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越隨機的機率，訊息量越大。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機率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0.5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時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完全隨機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，訊息量最大。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公式如下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altLang="zh-TW" dirty="0">
                    <a:latin typeface="微軟正黑體" panose="020B0604030504040204" pitchFamily="34" charset="-120"/>
                  </a:rPr>
                </a:b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  <a:blipFill>
                <a:blip r:embed="rId2"/>
                <a:stretch>
                  <a:fillRect l="-1967" t="-2241" r="-3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EF1C1-8471-F526-F3C3-401B503B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F6C6A2-92CE-5FB6-76D0-0DF4782D2715}"/>
              </a:ext>
            </a:extLst>
          </p:cNvPr>
          <p:cNvSpPr txBox="1"/>
          <p:nvPr/>
        </p:nvSpPr>
        <p:spPr>
          <a:xfrm>
            <a:off x="417185" y="6356955"/>
            <a:ext cx="879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Entropy (information theory):</a:t>
            </a:r>
            <a:r>
              <a:rPr lang="zh-TW" altLang="en-US" dirty="0"/>
              <a:t> </a:t>
            </a:r>
            <a:r>
              <a:rPr lang="en-US" altLang="zh-TW" dirty="0"/>
              <a:t>https://en.wikipedia.org/wiki/Entropy_(information_theory)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B735B5-8447-455A-709B-F2F2C5E9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1530089"/>
            <a:ext cx="4840357" cy="48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904EC-C624-AAF3-6005-7C42B5F4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FBAE2-6A88-5BD3-C495-55BA7CE0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AFF4C-088A-F7D1-DBB0-CC5ED0375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10780643" cy="4351338"/>
          </a:xfrm>
        </p:spPr>
        <p:txBody>
          <a:bodyPr vert="horz"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案例一：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A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0.4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0.6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H(A)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0.6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0.6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0.971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很難猜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訊息量大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pt-BR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案例二：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0.99 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pt-BR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  <a:r>
              <a:rPr lang="pt-BR" altLang="zh-TW" dirty="0">
                <a:latin typeface="微軟正黑體" panose="020B0604030504040204" pitchFamily="34" charset="-120"/>
              </a:rPr>
              <a:t>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0.01)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</a:t>
            </a:r>
            <a:r>
              <a:rPr lang="en-US" altLang="zh-TW" dirty="0">
                <a:latin typeface="微軟正黑體" panose="020B0604030504040204" pitchFamily="34" charset="-120"/>
              </a:rPr>
              <a:t>0.081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很容易猜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訊息量小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347D2-F9FA-601B-4EB5-3936A2D1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88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什麼是模型微調</a:t>
            </a:r>
            <a:r>
              <a:rPr lang="en-US" altLang="zh-TW" dirty="0">
                <a:latin typeface="微軟正黑體" panose="020B0604030504040204" pitchFamily="34" charset="-120"/>
              </a:rPr>
              <a:t>(Fine-Tuning)?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在已預先訓練好的模型上，針對特定任務進行再訓練。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是一種</a:t>
            </a:r>
            <a:r>
              <a:rPr lang="zh-TW" altLang="en-US" b="1" dirty="0">
                <a:latin typeface="微軟正黑體" panose="020B0604030504040204" pitchFamily="34" charset="-120"/>
              </a:rPr>
              <a:t>遷移學習技術</a:t>
            </a:r>
            <a:r>
              <a:rPr lang="en-US" altLang="zh-TW" b="1" dirty="0">
                <a:latin typeface="微軟正黑體" panose="020B0604030504040204" pitchFamily="34" charset="-120"/>
              </a:rPr>
              <a:t>(Transfer Learning)</a:t>
            </a:r>
            <a:r>
              <a:rPr lang="zh-TW" altLang="en-US" b="1" dirty="0">
                <a:latin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實際例子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r>
              <a:rPr lang="zh-TW" altLang="en-US" dirty="0">
                <a:latin typeface="微軟正黑體" panose="020B0604030504040204" pitchFamily="34" charset="-120"/>
              </a:rPr>
              <a:t> 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情感分類模型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</a:rPr>
              <a:t>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客戶資訊服務模型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B21F-2ACD-08C3-ED8C-155159EE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BEE1B-309E-6235-97C5-8C9270E5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</a:t>
            </a:r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70F8B0-9BE2-96DA-89F4-49B758558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10780643" cy="1603375"/>
          </a:xfrm>
        </p:spPr>
        <p:txBody>
          <a:bodyPr vert="horz">
            <a:normAutofit fontScale="92500" lnSpcReduction="20000"/>
          </a:bodyPr>
          <a:lstStyle/>
          <a:p>
            <a:r>
              <a:rPr lang="zh-TW" altLang="en-US" dirty="0"/>
              <a:t>面對分類問題時，每筆資料都會有一組預測的機率。</a:t>
            </a:r>
            <a:endParaRPr lang="en-US" altLang="zh-TW" dirty="0"/>
          </a:p>
          <a:p>
            <a:r>
              <a:rPr lang="zh-TW" altLang="en-US" dirty="0"/>
              <a:t>先算出個類別的 </a:t>
            </a:r>
            <a:r>
              <a:rPr lang="en-US" altLang="zh-TW" dirty="0"/>
              <a:t>Entropy</a:t>
            </a:r>
            <a:r>
              <a:rPr lang="zh-TW" altLang="en-US" dirty="0"/>
              <a:t>，然後在算總和。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b="1" dirty="0"/>
              <a:t>範例表格：</a:t>
            </a:r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320C5-447E-775A-F8F0-D1768CF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B2EBF3-498D-BCBE-D532-BC31F212FE3C}"/>
              </a:ext>
            </a:extLst>
          </p:cNvPr>
          <p:cNvSpPr txBox="1"/>
          <p:nvPr/>
        </p:nvSpPr>
        <p:spPr>
          <a:xfrm>
            <a:off x="417185" y="6356955"/>
            <a:ext cx="768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交叉熵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https://zh.wikipedia.org/zh-tw/%E4%BA%A4%E5%8F%89%E7%86%B5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E46B15-CD86-05AA-1F1A-91FB87D93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95118"/>
              </p:ext>
            </p:extLst>
          </p:nvPr>
        </p:nvGraphicFramePr>
        <p:xfrm>
          <a:off x="2246243" y="3876963"/>
          <a:ext cx="741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6466549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3793926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782389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23820534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Case</a:t>
                      </a:r>
                      <a:endParaRPr lang="zh-TW" alt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True Label</a:t>
                      </a:r>
                      <a:endParaRPr lang="zh-TW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Model Prediction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66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男生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女生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7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男生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4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女生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147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B85A-BE5B-FB7F-4597-A8CFD796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90CB0-6319-8F62-8FC6-20395295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</a:t>
            </a:r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646A74-6692-0867-1CCA-345304575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10780643" cy="4346575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男生的 </a:t>
            </a:r>
            <a:r>
              <a:rPr lang="en-US" altLang="zh-TW" b="1" dirty="0"/>
              <a:t>Cross-entropy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en-US" altLang="zh-TW" b="1" dirty="0"/>
              <a:t>Cross-entropy</a:t>
            </a:r>
            <a:r>
              <a:rPr lang="zh-TW" altLang="en-US" b="1" dirty="0"/>
              <a:t>：</a:t>
            </a:r>
            <a:r>
              <a:rPr lang="en-US" altLang="zh-TW" b="1"/>
              <a:t>- </a:t>
            </a:r>
            <a:r>
              <a:rPr lang="en-US" altLang="zh-TW" b="1" dirty="0"/>
              <a:t>()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C6179-11B8-6C1F-BBB7-1912F91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E120B9-7499-51F6-2C94-5E7F317ED387}"/>
              </a:ext>
            </a:extLst>
          </p:cNvPr>
          <p:cNvSpPr txBox="1"/>
          <p:nvPr/>
        </p:nvSpPr>
        <p:spPr>
          <a:xfrm>
            <a:off x="417185" y="6356955"/>
            <a:ext cx="768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交叉熵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https://zh.wikipedia.org/zh-tw/%E4%BA%A4%E5%8F%89%E7%86%B5</a:t>
            </a:r>
          </a:p>
        </p:txBody>
      </p:sp>
    </p:spTree>
    <p:extLst>
      <p:ext uri="{BB962C8B-B14F-4D97-AF65-F5344CB8AC3E}">
        <p14:creationId xmlns:p14="http://schemas.microsoft.com/office/powerpoint/2010/main" val="256039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7D4DE-960E-0F01-1FB1-8C7B06C8F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AC339-BE7C-2490-F971-D94FCFFD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</a:t>
            </a:r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9C080654-AEDA-6AE9-62CE-1AA53190E151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51338"/>
              </a:xfrm>
            </p:spPr>
            <p:txBody>
              <a:bodyPr vert="horz"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altLang="zh-TW" dirty="0">
                    <a:latin typeface="微軟正黑體" panose="020B0604030504040204" pitchFamily="34" charset="-120"/>
                  </a:rPr>
                </a:b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案例一：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設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A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案例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p(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正確辨識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 0.4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，那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p(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辨識錯誤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1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–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0.4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0.6</a:t>
                </a:r>
              </a:p>
              <a:p>
                <a:r>
                  <a:rPr lang="pt-BR" altLang="zh-TW" dirty="0">
                    <a:latin typeface="微軟正黑體" panose="020B0604030504040204" pitchFamily="34" charset="-120"/>
                  </a:rPr>
                  <a:t>Entropy: H(A)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-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0.4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log</a:t>
                </a:r>
                <a:r>
                  <a:rPr lang="pt-BR" altLang="zh-TW" baseline="-25000" dirty="0">
                    <a:latin typeface="微軟正黑體" panose="020B0604030504040204" pitchFamily="34" charset="-120"/>
                  </a:rPr>
                  <a:t>2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0.4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+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0.6 log</a:t>
                </a:r>
                <a:r>
                  <a:rPr lang="pt-BR" altLang="zh-TW" baseline="-25000" dirty="0">
                    <a:latin typeface="微軟正黑體" panose="020B0604030504040204" pitchFamily="34" charset="-120"/>
                  </a:rPr>
                  <a:t>2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0.6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= 0.971</a:t>
                </a:r>
              </a:p>
              <a:p>
                <a:endParaRPr lang="pt-BR" altLang="zh-TW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案例二：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設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B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案例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p(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正確辨識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 0.99 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，那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p(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辨識錯誤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1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–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0.99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0.01</a:t>
                </a:r>
              </a:p>
              <a:p>
                <a:r>
                  <a:rPr lang="pt-BR" altLang="zh-TW" dirty="0">
                    <a:latin typeface="微軟正黑體" panose="020B0604030504040204" pitchFamily="34" charset="-120"/>
                  </a:rPr>
                  <a:t>Entropy: H(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B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=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-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(0.99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log</a:t>
                </a:r>
                <a:r>
                  <a:rPr lang="pt-BR" altLang="zh-TW" baseline="-25000" dirty="0">
                    <a:latin typeface="微軟正黑體" panose="020B0604030504040204" pitchFamily="34" charset="-120"/>
                  </a:rPr>
                  <a:t>2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0.99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+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0.01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 log</a:t>
                </a:r>
                <a:r>
                  <a:rPr lang="pt-BR" altLang="zh-TW" baseline="-25000" dirty="0">
                    <a:latin typeface="微軟正黑體" panose="020B0604030504040204" pitchFamily="34" charset="-120"/>
                  </a:rPr>
                  <a:t>2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0.01)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pt-BR" altLang="zh-TW" dirty="0">
                    <a:latin typeface="微軟正黑體" panose="020B0604030504040204" pitchFamily="34" charset="-120"/>
                  </a:rPr>
                  <a:t>=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0.081</a:t>
                </a:r>
                <a:endParaRPr lang="zh-TW" altLang="en-US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9C080654-AEDA-6AE9-62CE-1AA53190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51338"/>
              </a:xfrm>
              <a:blipFill>
                <a:blip r:embed="rId2"/>
                <a:stretch>
                  <a:fillRect l="-961" b="-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0C1EE2-9AF7-3436-61AA-B2DAC604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533AD5-FA64-1817-685D-0887DA3DC4C2}"/>
              </a:ext>
            </a:extLst>
          </p:cNvPr>
          <p:cNvSpPr txBox="1"/>
          <p:nvPr/>
        </p:nvSpPr>
        <p:spPr>
          <a:xfrm>
            <a:off x="417185" y="6356955"/>
            <a:ext cx="879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Entropy (information theory):</a:t>
            </a:r>
            <a:r>
              <a:rPr lang="zh-TW" altLang="en-US" dirty="0"/>
              <a:t> </a:t>
            </a:r>
            <a:r>
              <a:rPr lang="en-US" altLang="zh-TW" dirty="0"/>
              <a:t>https://en.wikipedia.org/wiki/Entropy_(information_theory)</a:t>
            </a:r>
          </a:p>
        </p:txBody>
      </p:sp>
    </p:spTree>
    <p:extLst>
      <p:ext uri="{BB962C8B-B14F-4D97-AF65-F5344CB8AC3E}">
        <p14:creationId xmlns:p14="http://schemas.microsoft.com/office/powerpoint/2010/main" val="4232100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289-C921-41F5-DAF0-95763694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042C8-1238-1BA5-F558-18EA0CF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E1041-07BE-59F3-348C-8CE8739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F2323-2DBC-9FC7-0139-FF11C7A5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2" y="1541874"/>
            <a:ext cx="7543556" cy="496389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D60F1-98F9-6E7B-7BF8-99A474593B78}"/>
              </a:ext>
            </a:extLst>
          </p:cNvPr>
          <p:cNvSpPr/>
          <p:nvPr/>
        </p:nvSpPr>
        <p:spPr>
          <a:xfrm>
            <a:off x="9387177" y="1541874"/>
            <a:ext cx="397565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D99DD3-EF47-DE2F-0F87-F1F00E4EB5DB}"/>
              </a:ext>
            </a:extLst>
          </p:cNvPr>
          <p:cNvSpPr/>
          <p:nvPr/>
        </p:nvSpPr>
        <p:spPr>
          <a:xfrm>
            <a:off x="8075634" y="5565234"/>
            <a:ext cx="1396026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7CCE50-93AD-FA0D-9784-3310A482D672}"/>
              </a:ext>
            </a:extLst>
          </p:cNvPr>
          <p:cNvCxnSpPr>
            <a:cxnSpLocks/>
          </p:cNvCxnSpPr>
          <p:nvPr/>
        </p:nvCxnSpPr>
        <p:spPr>
          <a:xfrm flipH="1">
            <a:off x="8831580" y="2049780"/>
            <a:ext cx="754380" cy="33909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6C3C53-8CE0-17C7-A4C9-A529D8E116AC}"/>
              </a:ext>
            </a:extLst>
          </p:cNvPr>
          <p:cNvSpPr txBox="1"/>
          <p:nvPr/>
        </p:nvSpPr>
        <p:spPr>
          <a:xfrm>
            <a:off x="9085491" y="15721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A3566-8519-A6C0-8C6F-5609323C7550}"/>
              </a:ext>
            </a:extLst>
          </p:cNvPr>
          <p:cNvSpPr txBox="1"/>
          <p:nvPr/>
        </p:nvSpPr>
        <p:spPr>
          <a:xfrm>
            <a:off x="7773948" y="5588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3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C2E-314E-F132-9CD2-A9BBC0A4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056B65-4456-2E68-22F5-92ACA89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0" y="1563830"/>
            <a:ext cx="7723239" cy="5048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AD9A15-9996-68F9-EF2A-084C6971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B04B3-4504-AEF7-6400-5004D15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4FFAFD9-E5F4-FF18-C07F-30CF0AE51AFC}"/>
              </a:ext>
            </a:extLst>
          </p:cNvPr>
          <p:cNvSpPr/>
          <p:nvPr/>
        </p:nvSpPr>
        <p:spPr>
          <a:xfrm>
            <a:off x="8384302" y="2677205"/>
            <a:ext cx="1260503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D3AADE-04FA-B793-E12C-362B50ADF408}"/>
              </a:ext>
            </a:extLst>
          </p:cNvPr>
          <p:cNvSpPr txBox="1"/>
          <p:nvPr/>
        </p:nvSpPr>
        <p:spPr>
          <a:xfrm>
            <a:off x="8066586" y="265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40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D47C-3B4D-5337-3A4D-80CF4A8F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BDA8DC-1E65-C2C2-9D7A-24F0C2E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8" y="1489588"/>
            <a:ext cx="7900274" cy="52324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50A18-7127-7666-CD87-1342D14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91B4E-7478-B547-50A5-0F2F33B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C04A16-4624-038F-EFF5-0C5759C0BB45}"/>
              </a:ext>
            </a:extLst>
          </p:cNvPr>
          <p:cNvSpPr/>
          <p:nvPr/>
        </p:nvSpPr>
        <p:spPr>
          <a:xfrm>
            <a:off x="5104737" y="2920365"/>
            <a:ext cx="50358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5A89D3-3D75-2491-5123-D112209720CD}"/>
              </a:ext>
            </a:extLst>
          </p:cNvPr>
          <p:cNvSpPr txBox="1"/>
          <p:nvPr/>
        </p:nvSpPr>
        <p:spPr>
          <a:xfrm>
            <a:off x="4004701" y="36699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0C7D28-D329-43B6-CAAE-8235D5F1782D}"/>
              </a:ext>
            </a:extLst>
          </p:cNvPr>
          <p:cNvSpPr/>
          <p:nvPr/>
        </p:nvSpPr>
        <p:spPr>
          <a:xfrm>
            <a:off x="4322417" y="3688080"/>
            <a:ext cx="103190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2C6BC2-1FD3-9C27-6E3F-B687AE34A353}"/>
              </a:ext>
            </a:extLst>
          </p:cNvPr>
          <p:cNvSpPr/>
          <p:nvPr/>
        </p:nvSpPr>
        <p:spPr>
          <a:xfrm>
            <a:off x="4322417" y="4645644"/>
            <a:ext cx="1031903" cy="4851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D2A5F-7A9F-57C5-188C-75928D3A33CB}"/>
              </a:ext>
            </a:extLst>
          </p:cNvPr>
          <p:cNvSpPr txBox="1"/>
          <p:nvPr/>
        </p:nvSpPr>
        <p:spPr>
          <a:xfrm>
            <a:off x="5195462" y="25688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59451-1517-AD93-F239-99837087DEBF}"/>
              </a:ext>
            </a:extLst>
          </p:cNvPr>
          <p:cNvSpPr txBox="1"/>
          <p:nvPr/>
        </p:nvSpPr>
        <p:spPr>
          <a:xfrm>
            <a:off x="3978638" y="4703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20A4DE-2100-B438-481C-63CE7C29CD2C}"/>
              </a:ext>
            </a:extLst>
          </p:cNvPr>
          <p:cNvCxnSpPr>
            <a:cxnSpLocks/>
          </p:cNvCxnSpPr>
          <p:nvPr/>
        </p:nvCxnSpPr>
        <p:spPr>
          <a:xfrm flipH="1">
            <a:off x="5195462" y="3271520"/>
            <a:ext cx="158858" cy="3149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8D051B2-1941-BA0A-4DCE-69BA51E03FE6}"/>
              </a:ext>
            </a:extLst>
          </p:cNvPr>
          <p:cNvCxnSpPr>
            <a:cxnSpLocks/>
          </p:cNvCxnSpPr>
          <p:nvPr/>
        </p:nvCxnSpPr>
        <p:spPr>
          <a:xfrm>
            <a:off x="4907280" y="420624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8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1A38-3A65-0909-5D62-32081C97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1880F2-6CAF-7A05-4353-82E0D70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8" y="1690688"/>
            <a:ext cx="8109403" cy="5015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C1E0A-C1A2-2ACD-22F7-9278231A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A410C-1E9D-E8D7-9F36-E9FA427E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C4B379-3A83-FC2C-CA85-562F58345DC8}"/>
              </a:ext>
            </a:extLst>
          </p:cNvPr>
          <p:cNvSpPr/>
          <p:nvPr/>
        </p:nvSpPr>
        <p:spPr>
          <a:xfrm>
            <a:off x="7488844" y="3429001"/>
            <a:ext cx="537556" cy="2895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06B5A2-6A41-5892-A4CC-35700E502759}"/>
              </a:ext>
            </a:extLst>
          </p:cNvPr>
          <p:cNvSpPr txBox="1"/>
          <p:nvPr/>
        </p:nvSpPr>
        <p:spPr>
          <a:xfrm>
            <a:off x="8026400" y="3389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765AE-FC00-1870-AEFA-B973A6764F6F}"/>
              </a:ext>
            </a:extLst>
          </p:cNvPr>
          <p:cNvSpPr txBox="1"/>
          <p:nvPr/>
        </p:nvSpPr>
        <p:spPr>
          <a:xfrm>
            <a:off x="3944705" y="5679440"/>
            <a:ext cx="430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請留存好這個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會使用到</a:t>
            </a:r>
          </a:p>
        </p:txBody>
      </p:sp>
    </p:spTree>
    <p:extLst>
      <p:ext uri="{BB962C8B-B14F-4D97-AF65-F5344CB8AC3E}">
        <p14:creationId xmlns:p14="http://schemas.microsoft.com/office/powerpoint/2010/main" val="209979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A2FB-A79B-C9ED-EB33-6FF51F52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A917-BC9C-9F41-9C24-66B858D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為什麼需要微調？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3B8FB-25B2-3783-5A49-F4362FF2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優點分析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知識遷移</a:t>
            </a:r>
            <a:r>
              <a:rPr lang="zh-TW" altLang="en-US" dirty="0">
                <a:latin typeface="微軟正黑體" panose="020B0604030504040204" pitchFamily="34" charset="-120"/>
              </a:rPr>
              <a:t>：利用大模型已學到的語言知識，少量資料即可訓練。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任務專精</a:t>
            </a:r>
            <a:r>
              <a:rPr lang="zh-TW" altLang="en-US" dirty="0">
                <a:latin typeface="微軟正黑體" panose="020B0604030504040204" pitchFamily="34" charset="-120"/>
              </a:rPr>
              <a:t>：提升特定任務（如 </a:t>
            </a:r>
            <a:r>
              <a:rPr lang="en-US" altLang="zh-TW" dirty="0">
                <a:latin typeface="微軟正黑體" panose="020B0604030504040204" pitchFamily="34" charset="-120"/>
              </a:rPr>
              <a:t>QA</a:t>
            </a:r>
            <a:r>
              <a:rPr lang="zh-TW" altLang="en-US" dirty="0">
                <a:latin typeface="微軟正黑體" panose="020B0604030504040204" pitchFamily="34" charset="-120"/>
              </a:rPr>
              <a:t>、摘要、分類）表現。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節省資源</a:t>
            </a:r>
            <a:r>
              <a:rPr lang="zh-TW" altLang="en-US" dirty="0">
                <a:latin typeface="微軟正黑體" panose="020B0604030504040204" pitchFamily="34" charset="-120"/>
              </a:rPr>
              <a:t>：比起從頭訓練，微調成本與時間大幅下降。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實務需求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A67DB-FA3D-74B6-104C-2884C83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2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BDC38-3E2B-F27F-4E0E-DD899C34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0D43-5933-DBD1-05D4-1081D9D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580A38-BBC3-3BC3-F279-238D25449CDA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</p:spTree>
    <p:extLst>
      <p:ext uri="{BB962C8B-B14F-4D97-AF65-F5344CB8AC3E}">
        <p14:creationId xmlns:p14="http://schemas.microsoft.com/office/powerpoint/2010/main" val="11255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1B9F-40C8-E4A0-EC7B-03324B0C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92AC-D0AD-F1F2-A458-7686C12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DEDB-BBE5-C042-A7BE-2DC269EC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559537-EF32-61E6-1E50-9A3A0E4DB47D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B11063B-41FE-43E5-9839-CE0D6037F5D5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2BB66AC-DAA6-81DF-5D0D-58CFEB291959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04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C79C-40EE-8B2D-7A75-7FE7F46B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A98A1-CB1E-107A-4754-F9C15040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61F42-8FE2-AC8F-FB1C-1E73E974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016973-323C-CA63-326B-26B51DDDD6B9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0059E8-312B-83A2-4836-F0D34F56BBBE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88A155-37B3-9D1F-BA54-C5A238A183DD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1E613E10-67FF-854B-37D1-8A74B020AF01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B62EF8F-B87A-CDE1-8255-031099B5BEE7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61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D583-807C-6EF2-F16C-FAB3CDCE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686AB-C5D3-8B21-7C09-79CA5CE8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EE7FBB-779B-3558-EA52-D94CA859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9CBA74-8735-35CF-FFC6-53050833D6CE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006392-5B93-2139-F05D-5131C64D5A3C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2D90FA-AA12-B6FC-A0B3-794A30231C27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1BB1CE-80BE-DAD9-1622-8A0C25ECCF08}"/>
              </a:ext>
            </a:extLst>
          </p:cNvPr>
          <p:cNvSpPr/>
          <p:nvPr/>
        </p:nvSpPr>
        <p:spPr>
          <a:xfrm>
            <a:off x="10288654" y="3429000"/>
            <a:ext cx="162008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70EC1D0-8212-8328-F9DE-AF44E416B4C9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4A86AF-B4FA-48A4-44B8-E12980D4E9E5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D1B3427-176D-D4C1-AAF7-655711DDD4A8}"/>
              </a:ext>
            </a:extLst>
          </p:cNvPr>
          <p:cNvSpPr/>
          <p:nvPr/>
        </p:nvSpPr>
        <p:spPr>
          <a:xfrm>
            <a:off x="979708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1F6B-B2B9-B1C5-C274-2C1EA8F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8F3B4-77C9-AC5D-9159-AF68382A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微調方法介紹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12E43-15DE-8ECE-EC28-BB1840D4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https://arxiv.org/abs/2106.09685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38C41A-85CC-797B-3B1C-026F7C5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66498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39809</TotalTime>
  <Words>1437</Words>
  <Application>Microsoft Office PowerPoint</Application>
  <PresentationFormat>寬螢幕</PresentationFormat>
  <Paragraphs>237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微軟正黑體</vt:lpstr>
      <vt:lpstr>Arial</vt:lpstr>
      <vt:lpstr>Calibri</vt:lpstr>
      <vt:lpstr>Cambria Math</vt:lpstr>
      <vt:lpstr>Dosis</vt:lpstr>
      <vt:lpstr>Times New Roman</vt:lpstr>
      <vt:lpstr>Trebuchet MS</vt:lpstr>
      <vt:lpstr>軟工教材範本-V2</vt:lpstr>
      <vt:lpstr>大型語言模型 LoRA 微調訓練</vt:lpstr>
      <vt:lpstr>1. 模型微調介紹</vt:lpstr>
      <vt:lpstr>什麼是模型微調(Fine-Tuning)?</vt:lpstr>
      <vt:lpstr>為什麼需要微調？</vt:lpstr>
      <vt:lpstr>微調的工作流程(1/4)</vt:lpstr>
      <vt:lpstr>微調的工作流程(2/4)</vt:lpstr>
      <vt:lpstr>微調的工作流程(3/4)</vt:lpstr>
      <vt:lpstr>微調的工作流程(4/4)</vt:lpstr>
      <vt:lpstr>2. LoRA 微調方法介紹</vt:lpstr>
      <vt:lpstr>什麼是 LoRA(Low-Rank Adaptation)？</vt:lpstr>
      <vt:lpstr>LoRA 的原理</vt:lpstr>
      <vt:lpstr>LLM 微調任務中 LoRA 的應用</vt:lpstr>
      <vt:lpstr>3. LLM 的 Tokenizer</vt:lpstr>
      <vt:lpstr>Tokenizer 作用</vt:lpstr>
      <vt:lpstr>Tokenizer-Encode(1/3)</vt:lpstr>
      <vt:lpstr>Tokenizer-Encode(2/3)</vt:lpstr>
      <vt:lpstr>Tokenizer-Encode(3/3)</vt:lpstr>
      <vt:lpstr>Tokenizer-Decode(1/3)</vt:lpstr>
      <vt:lpstr>Tokenizer-Decode(2/3)</vt:lpstr>
      <vt:lpstr>Tokenizer-Decode(3/3)</vt:lpstr>
      <vt:lpstr>4. LLM 結合 LoRA 的推理流程</vt:lpstr>
      <vt:lpstr>LLM 結合 LoRA 的推理流程(1/4)</vt:lpstr>
      <vt:lpstr>LLM 結合 LoRA 的推理流程(2/4)</vt:lpstr>
      <vt:lpstr>LLM 結合 LoRA 的推理流程(3/4)</vt:lpstr>
      <vt:lpstr>LLM 結合 LoRA 的推理流程(4/4)</vt:lpstr>
      <vt:lpstr>5. 交叉熵損失函數</vt:lpstr>
      <vt:lpstr>Log2(x) 曲線圖-複習</vt:lpstr>
      <vt:lpstr>熵(Entropy)(1/2)</vt:lpstr>
      <vt:lpstr>熵(Entropy)(2/2)</vt:lpstr>
      <vt:lpstr>交叉熵(Cross-entropy)(1/2)</vt:lpstr>
      <vt:lpstr>交叉熵(Cross-entropy)(2/2)</vt:lpstr>
      <vt:lpstr>交叉熵(Entropy)(1/2)</vt:lpstr>
      <vt:lpstr>HuggingFace Token(1/4)</vt:lpstr>
      <vt:lpstr>HuggingFace Token(2/4)</vt:lpstr>
      <vt:lpstr>HuggingFace Token(3/4)</vt:lpstr>
      <vt:lpstr>HuggingFace Token(4/4)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1955</cp:revision>
  <cp:lastPrinted>2024-10-17T05:38:57Z</cp:lastPrinted>
  <dcterms:created xsi:type="dcterms:W3CDTF">2000-07-25T14:24:20Z</dcterms:created>
  <dcterms:modified xsi:type="dcterms:W3CDTF">2025-07-23T14:36:50Z</dcterms:modified>
</cp:coreProperties>
</file>